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27"/>
  </p:notesMasterIdLst>
  <p:sldIdLst>
    <p:sldId id="512" r:id="rId2"/>
    <p:sldId id="513" r:id="rId3"/>
    <p:sldId id="514" r:id="rId4"/>
    <p:sldId id="574" r:id="rId5"/>
    <p:sldId id="515" r:id="rId6"/>
    <p:sldId id="519" r:id="rId7"/>
    <p:sldId id="516" r:id="rId8"/>
    <p:sldId id="517" r:id="rId9"/>
    <p:sldId id="518" r:id="rId10"/>
    <p:sldId id="508" r:id="rId11"/>
    <p:sldId id="484" r:id="rId12"/>
    <p:sldId id="507" r:id="rId13"/>
    <p:sldId id="520" r:id="rId14"/>
    <p:sldId id="522" r:id="rId15"/>
    <p:sldId id="523" r:id="rId16"/>
    <p:sldId id="521" r:id="rId17"/>
    <p:sldId id="524" r:id="rId18"/>
    <p:sldId id="501" r:id="rId19"/>
    <p:sldId id="473" r:id="rId20"/>
    <p:sldId id="474" r:id="rId21"/>
    <p:sldId id="528" r:id="rId22"/>
    <p:sldId id="490" r:id="rId23"/>
    <p:sldId id="485" r:id="rId24"/>
    <p:sldId id="491" r:id="rId25"/>
    <p:sldId id="52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E0F3"/>
    <a:srgbClr val="08A4A8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1677" autoAdjust="0"/>
  </p:normalViewPr>
  <p:slideViewPr>
    <p:cSldViewPr snapToGrid="0">
      <p:cViewPr varScale="1">
        <p:scale>
          <a:sx n="118" d="100"/>
          <a:sy n="118" d="100"/>
        </p:scale>
        <p:origin x="11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5630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17/03/2025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7C8F7-FF71-4F25-A9C3-008D9FDA093E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63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17/03/2025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17/03/2025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17/03/2025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Workers_of_the_world,_unite!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8372" y="264187"/>
            <a:ext cx="8911687" cy="796128"/>
          </a:xfrm>
        </p:spPr>
        <p:txBody>
          <a:bodyPr/>
          <a:lstStyle/>
          <a:p>
            <a:r>
              <a:rPr lang="en-GB" dirty="0" smtClean="0"/>
              <a:t>Checkers: most famous dog in US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01" y="1059872"/>
            <a:ext cx="11885799" cy="571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032" y="251068"/>
            <a:ext cx="8911687" cy="900573"/>
          </a:xfrm>
        </p:spPr>
        <p:txBody>
          <a:bodyPr/>
          <a:lstStyle/>
          <a:p>
            <a:pPr algn="ctr"/>
            <a:r>
              <a:rPr lang="en-GB" dirty="0" smtClean="0"/>
              <a:t>Republican Landslide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72" y="992221"/>
            <a:ext cx="7889234" cy="5836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68493" y="933347"/>
            <a:ext cx="4378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Eisenhower 55% vote, vs 45% 442 electoral votes vs 89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631" y="1988376"/>
            <a:ext cx="50305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Votes for Ike…not Republicans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Republicans 1 seat majority Senate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 majority House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7535" y="5104238"/>
            <a:ext cx="457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Ends 20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year Democrat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75622" y="3415439"/>
            <a:ext cx="42594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Consensus for maintaining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New Deal, high income taxes,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Social Security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63169" y="6027003"/>
            <a:ext cx="4172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Same candidate, same result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1956…Ike at 57% vote</a:t>
            </a:r>
          </a:p>
        </p:txBody>
      </p:sp>
    </p:spTree>
    <p:extLst>
      <p:ext uri="{BB962C8B-B14F-4D97-AF65-F5344CB8AC3E}">
        <p14:creationId xmlns:p14="http://schemas.microsoft.com/office/powerpoint/2010/main" val="155152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997" y="230819"/>
            <a:ext cx="8911687" cy="630759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Eisenhower Presidency (1952-1960)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4299" y="977774"/>
            <a:ext cx="10797701" cy="5349543"/>
          </a:xfrm>
        </p:spPr>
        <p:txBody>
          <a:bodyPr>
            <a:normAutofit fontScale="70000" lnSpcReduction="2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Main interest and focus Foreign Affairs (more in Talk 35) 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Committed to burying isolationist thought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Ending Korean War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 superior missile technology to offset USSR manpower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Missile attack preparedness ….”duck and cover”</a:t>
            </a:r>
          </a:p>
          <a:p>
            <a:pPr lvl="1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“Progressive Republican” 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Maintain New Deal basics while support business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Reduce government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oversite/ control expenditure</a:t>
            </a: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Presidential Style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Commander in Chief…President to execute (not create) law, adhere to courts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Social Change…job of Courts and Congress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His role:  live by example, news conferences, inspire trust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085436" y="6273225"/>
            <a:ext cx="6768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Major initiative: US highway network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6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251" y="20701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Eisenhower quotes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22948" y="2369965"/>
            <a:ext cx="120629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If a political party does not have its foundation in the determination to advance a cause </a:t>
            </a:r>
          </a:p>
          <a:p>
            <a:pPr fontAlgn="base"/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that is right and that is moral, then it is not a political party; it is merely a conspiracy to </a:t>
            </a:r>
            <a:endParaRPr lang="en-GB" sz="2400" dirty="0" smtClean="0">
              <a:solidFill>
                <a:srgbClr val="333333"/>
              </a:solidFill>
              <a:latin typeface="Arial" panose="020B0604020202020204" pitchFamily="34" charset="0"/>
              <a:ea typeface="Microsoft YaHei UI Light" panose="020B0502040204020203" pitchFamily="34" charset="-122"/>
              <a:cs typeface="Arial" panose="020B0604020202020204" pitchFamily="34" charset="0"/>
            </a:endParaRPr>
          </a:p>
          <a:p>
            <a:pPr fontAlgn="base"/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seize 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power.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8468" y="3964107"/>
            <a:ext cx="11860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Leadership consists of nothing but taking responsibility for everything that goes </a:t>
            </a:r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wrong</a:t>
            </a:r>
          </a:p>
          <a:p>
            <a:pPr fontAlgn="base"/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and giving </a:t>
            </a:r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your subordinates 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credit for everything that goes well.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185" y="5195081"/>
            <a:ext cx="116894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People talk about the middle of the road as though it were unacceptable. Actually, </a:t>
            </a:r>
          </a:p>
          <a:p>
            <a:pPr fontAlgn="base"/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all human problems, excepting morals, come into the </a:t>
            </a:r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grey 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areas. Things are not all </a:t>
            </a:r>
            <a:endParaRPr lang="en-GB" sz="2400" dirty="0" smtClean="0">
              <a:solidFill>
                <a:srgbClr val="333333"/>
              </a:solidFill>
              <a:latin typeface="Arial" panose="020B0604020202020204" pitchFamily="34" charset="0"/>
              <a:ea typeface="Microsoft YaHei UI Light" panose="020B0502040204020203" pitchFamily="34" charset="-122"/>
              <a:cs typeface="Arial" panose="020B0604020202020204" pitchFamily="34" charset="0"/>
            </a:endParaRPr>
          </a:p>
          <a:p>
            <a:pPr fontAlgn="base"/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black 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and </a:t>
            </a:r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white. . 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There have to be compromises. The middle of the road is all of </a:t>
            </a:r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the</a:t>
            </a:r>
          </a:p>
          <a:p>
            <a:pPr fontAlgn="base"/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usable surface. The extremes</a:t>
            </a:r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, 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right and left, are in the gutters.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006" y="1215170"/>
            <a:ext cx="1111721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This world of ours... must avoid becoming a community of dreadful fear and hate, and be, instead, a proud confederation of mutual trust and respect.</a:t>
            </a:r>
          </a:p>
          <a:p>
            <a:pPr fontAlgn="base"/>
            <a:r>
              <a:rPr lang="en-GB" sz="2800" dirty="0">
                <a:solidFill>
                  <a:srgbClr val="00000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/>
            </a:r>
            <a:br>
              <a:rPr lang="en-GB" sz="2800" dirty="0">
                <a:solidFill>
                  <a:srgbClr val="00000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</a:br>
            <a:endParaRPr lang="en-GB" sz="2800" dirty="0">
              <a:solidFill>
                <a:srgbClr val="333333"/>
              </a:solidFill>
              <a:latin typeface="Arial" panose="020B0604020202020204" pitchFamily="34" charset="0"/>
              <a:ea typeface="Microsoft YaHei UI Light" panose="020B0502040204020203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0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913" y="127999"/>
            <a:ext cx="8911687" cy="805856"/>
          </a:xfrm>
        </p:spPr>
        <p:txBody>
          <a:bodyPr/>
          <a:lstStyle/>
          <a:p>
            <a:pPr algn="ctr"/>
            <a:r>
              <a:rPr lang="en-GB" dirty="0" smtClean="0"/>
              <a:t>US Highways Act 1956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8" y="642024"/>
            <a:ext cx="11271148" cy="4319082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national highway system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1921 Highways Act: State responsibility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Mostly two way highway “toll roads”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Eisenhower and highway system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Cross road trip “motor convoy”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1919/ German autobahn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Highway system for defence/ mass relocation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Public works project needed as Korean War ends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Initial cost estimate $25Bn over 13 years,…actual £114Bn over 35 years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Paid by fuel taxes (19c a gallon since 1992)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42,000 miles…in process roads “grandfathered toll roads”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51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197" y="390646"/>
            <a:ext cx="8911687" cy="1280890"/>
          </a:xfrm>
        </p:spPr>
        <p:txBody>
          <a:bodyPr/>
          <a:lstStyle/>
          <a:p>
            <a:r>
              <a:rPr lang="en-GB" dirty="0" smtClean="0"/>
              <a:t>US Highway System 1935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3" y="1254868"/>
            <a:ext cx="11916383" cy="57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5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4947" y="0"/>
            <a:ext cx="8911687" cy="1280890"/>
          </a:xfrm>
        </p:spPr>
        <p:txBody>
          <a:bodyPr/>
          <a:lstStyle/>
          <a:p>
            <a:r>
              <a:rPr lang="en-GB" dirty="0" smtClean="0"/>
              <a:t>US interstate freeway system 1965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48" y="832919"/>
            <a:ext cx="12054851" cy="60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7555" y="205821"/>
            <a:ext cx="8911687" cy="1280890"/>
          </a:xfrm>
        </p:spPr>
        <p:txBody>
          <a:bodyPr/>
          <a:lstStyle/>
          <a:p>
            <a:r>
              <a:rPr lang="en-GB" dirty="0" smtClean="0"/>
              <a:t>Interstate 5, Glendale California 1957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639" y="1546697"/>
            <a:ext cx="9534525" cy="714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8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8023" y="186365"/>
            <a:ext cx="8911687" cy="961499"/>
          </a:xfrm>
        </p:spPr>
        <p:txBody>
          <a:bodyPr/>
          <a:lstStyle/>
          <a:p>
            <a:r>
              <a:rPr lang="en-GB" dirty="0" smtClean="0"/>
              <a:t>Impact of Highway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943583"/>
            <a:ext cx="10366476" cy="5282119"/>
          </a:xfrm>
        </p:spPr>
        <p:txBody>
          <a:bodyPr>
            <a:normAutofit fontScale="77500" lnSpcReduction="20000"/>
          </a:bodyPr>
          <a:lstStyle/>
          <a:p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Decline of Railroad System</a:t>
            </a:r>
          </a:p>
          <a:p>
            <a:endParaRPr lang="en-GB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Rise of Trucking industry…and Teamster Union</a:t>
            </a:r>
          </a:p>
          <a:p>
            <a:endParaRPr lang="en-GB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Fossil fuel dependency….Middle East interest</a:t>
            </a:r>
          </a:p>
          <a:p>
            <a:pPr lvl="1"/>
            <a:endParaRPr lang="en-GB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Urban restructuring</a:t>
            </a:r>
          </a:p>
          <a:p>
            <a:pPr lvl="1"/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Growth of suburbs</a:t>
            </a:r>
          </a:p>
          <a:p>
            <a:pPr lvl="1"/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Destruction inner city neighbourhoods</a:t>
            </a:r>
            <a:endParaRPr lang="en-GB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Urban segregation by race/ class</a:t>
            </a:r>
          </a:p>
          <a:p>
            <a:pPr lvl="1"/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Outlet shopping…mall culture</a:t>
            </a:r>
          </a:p>
          <a:p>
            <a:pPr marL="457200" lvl="1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317132" y="6273225"/>
            <a:ext cx="688041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US becomes an “automobile society”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09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51" y="305581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affluent Society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253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0824" y="137727"/>
            <a:ext cx="8911687" cy="786401"/>
          </a:xfrm>
        </p:spPr>
        <p:txBody>
          <a:bodyPr/>
          <a:lstStyle/>
          <a:p>
            <a:pPr algn="ctr"/>
            <a:r>
              <a:rPr lang="en-GB" dirty="0" smtClean="0"/>
              <a:t>Population 1950- 1960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749" y="956552"/>
            <a:ext cx="11948808" cy="5716623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Population increases 20% from 151m to 179m  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significant change to mix of race (Whites 88% 1950, 84% 1960), 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Population moving West  California 48% increase (from 11m to 15m), Florida 78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”middle class” becomes dominant social group (from 30% 1930 to 60% 1960)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 birth rate (50% from 2.9 births per 1,000 to 3.8 per 1000 women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Low level of immigration (1m less per year) due to quota system), foreign born population declines from 10% to 5% of population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Accelerated migration blacks from South to North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Black population in South declines form 29% to 25%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York increases from 10% to 14%, Chicago from 14% to 23%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44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720" y="264186"/>
            <a:ext cx="8911687" cy="698852"/>
          </a:xfrm>
        </p:spPr>
        <p:txBody>
          <a:bodyPr/>
          <a:lstStyle/>
          <a:p>
            <a:r>
              <a:rPr lang="en-GB" dirty="0" smtClean="0"/>
              <a:t>Checkers speech (September 1952)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46" y="1789890"/>
            <a:ext cx="6479798" cy="5616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86556" y="1473795"/>
            <a:ext cx="46442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Nixon Senator from California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Famous for Pumpkin Patch, McCarthy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Hearings…modest means, law practice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8632" y="1185889"/>
            <a:ext cx="549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Nixon on TV giving “Checkers Speech</a:t>
            </a:r>
            <a:r>
              <a:rPr lang="en-GB" dirty="0" smtClean="0"/>
              <a:t>”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486558" y="1005370"/>
            <a:ext cx="3650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1952 first TV subject to live TV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75225" y="3055876"/>
            <a:ext cx="41008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Campaigns as “man of integrity”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…removes campaign chairman for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Taking funds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26811" y="4149969"/>
            <a:ext cx="43622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‘Secret Fund’ set up to run campaign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…$16,000 ( $200,000 today)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…Release to papers by competitor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46311" y="5124659"/>
            <a:ext cx="41713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Press attacks…one contributor told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“Nixon needs bigger house/maid”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..Nixon…attacks from communists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40489" y="6211669"/>
            <a:ext cx="4046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Eisenhower tells Nixon to go on tv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…appeal to public/ or resign</a:t>
            </a:r>
          </a:p>
        </p:txBody>
      </p:sp>
    </p:spTree>
    <p:extLst>
      <p:ext uri="{BB962C8B-B14F-4D97-AF65-F5344CB8AC3E}">
        <p14:creationId xmlns:p14="http://schemas.microsoft.com/office/powerpoint/2010/main" val="7353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1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874" y="165946"/>
            <a:ext cx="8911687" cy="757219"/>
          </a:xfrm>
        </p:spPr>
        <p:txBody>
          <a:bodyPr/>
          <a:lstStyle/>
          <a:p>
            <a:pPr algn="ctr"/>
            <a:r>
              <a:rPr lang="en-GB" dirty="0" smtClean="0"/>
              <a:t>Economy 1950’s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161417"/>
              </p:ext>
            </p:extLst>
          </p:nvPr>
        </p:nvGraphicFramePr>
        <p:xfrm>
          <a:off x="1708696" y="853681"/>
          <a:ext cx="8482520" cy="2115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504">
                  <a:extLst>
                    <a:ext uri="{9D8B030D-6E8A-4147-A177-3AD203B41FA5}">
                      <a16:colId xmlns:a16="http://schemas.microsoft.com/office/drawing/2014/main" val="3152848312"/>
                    </a:ext>
                  </a:extLst>
                </a:gridCol>
                <a:gridCol w="1696504">
                  <a:extLst>
                    <a:ext uri="{9D8B030D-6E8A-4147-A177-3AD203B41FA5}">
                      <a16:colId xmlns:a16="http://schemas.microsoft.com/office/drawing/2014/main" val="1508849107"/>
                    </a:ext>
                  </a:extLst>
                </a:gridCol>
                <a:gridCol w="1696504">
                  <a:extLst>
                    <a:ext uri="{9D8B030D-6E8A-4147-A177-3AD203B41FA5}">
                      <a16:colId xmlns:a16="http://schemas.microsoft.com/office/drawing/2014/main" val="130571847"/>
                    </a:ext>
                  </a:extLst>
                </a:gridCol>
                <a:gridCol w="1696504">
                  <a:extLst>
                    <a:ext uri="{9D8B030D-6E8A-4147-A177-3AD203B41FA5}">
                      <a16:colId xmlns:a16="http://schemas.microsoft.com/office/drawing/2014/main" val="4174692491"/>
                    </a:ext>
                  </a:extLst>
                </a:gridCol>
                <a:gridCol w="1696504">
                  <a:extLst>
                    <a:ext uri="{9D8B030D-6E8A-4147-A177-3AD203B41FA5}">
                      <a16:colId xmlns:a16="http://schemas.microsoft.com/office/drawing/2014/main" val="837621248"/>
                    </a:ext>
                  </a:extLst>
                </a:gridCol>
              </a:tblGrid>
              <a:tr h="551260"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045723"/>
                  </a:ext>
                </a:extLst>
              </a:tr>
              <a:tr h="55126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GDP 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$91Bn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$101Bn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$293Bn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$542 Bn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135638"/>
                  </a:ext>
                </a:extLst>
              </a:tr>
              <a:tr h="55126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 Debt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$16Bn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$43Bn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£257Bn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$286Bn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319875"/>
                  </a:ext>
                </a:extLst>
              </a:tr>
              <a:tr h="46207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Debt 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5717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95856" y="3311212"/>
            <a:ext cx="104961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Economy did not recover from Depression till 1939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Inequality reduced by high taxes (top rate 91%)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1% owned 45% wealth 1930, 25% 1960 (40% now)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Growth 190% 1940-1950 then 87% during 1950s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Debt remained high (Cold War/ Infrastructure/Marshall Plan) at $280Bm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………but no problem due to growth (from 150% GDP to 40%)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7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282" y="283642"/>
            <a:ext cx="8911687" cy="1280890"/>
          </a:xfrm>
        </p:spPr>
        <p:txBody>
          <a:bodyPr/>
          <a:lstStyle/>
          <a:p>
            <a:r>
              <a:rPr lang="en-GB" dirty="0" smtClean="0"/>
              <a:t>1950’s….The Golden Age (white males)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57" y="1085560"/>
            <a:ext cx="11819106" cy="5239967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Real purchasing power increased by 30%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Car/steel wages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increase 65%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£20 hour (2024), teacher 40% to £40K year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Car ownership rises from 40% to 65%, home ownership 40% (1940) to 60%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technologies at lower prices (9% owned tv 1950,90% 1960..average cost decreased from $300 to £200 (£2,500 to £1,900 in 2025£)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 expenditure Rising incomes, steady employment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 Bill public Education/ funded School Systems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Deal programmes continue (FHA, TVA, Social Security expanded)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551227" y="5783454"/>
            <a:ext cx="10123733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“automotive society” is born…bigger, safer, more elaborate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….but no more economical (10 miles per gal)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8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0201" y="33228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1957 De Soto Firelite</a:t>
            </a:r>
            <a:endParaRPr lang="en-GB" dirty="0"/>
          </a:p>
        </p:txBody>
      </p:sp>
      <p:pic>
        <p:nvPicPr>
          <p:cNvPr id="2050" name="Picture 2" descr="https://static1.hotcarsimages.com/wordpress/wp-content/uploads/2021/03/1957-Desoto-Fireflite-Sportsman-2-Cro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4" y="1108953"/>
            <a:ext cx="11815361" cy="574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5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563" y="157182"/>
            <a:ext cx="8911687" cy="1280890"/>
          </a:xfrm>
        </p:spPr>
        <p:txBody>
          <a:bodyPr/>
          <a:lstStyle/>
          <a:p>
            <a:r>
              <a:rPr lang="en-GB" dirty="0" smtClean="0"/>
              <a:t>1957 Chevrolet Bel Air Convertible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85" y="875489"/>
            <a:ext cx="11995015" cy="61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7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1019" y="25445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1959 Cadillac Biarritz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3" y="914400"/>
            <a:ext cx="11970936" cy="651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0474" y="26418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Patti Page (1952)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028545" y="1419283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is that doggie in the window?</a:t>
            </a:r>
            <a:b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one with the waggly tail</a:t>
            </a:r>
            <a:b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is that doggie in the window?</a:t>
            </a:r>
            <a:b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 hope that doggie's for 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</a:t>
            </a:r>
          </a:p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must take a trip to California</a:t>
            </a:r>
            <a:b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leave my poor sweetheart alone</a:t>
            </a:r>
            <a:b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he has a dog, he won't be lonesome</a:t>
            </a:r>
            <a:b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doggie will have a good 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is that doggie in the window?</a:t>
            </a:r>
            <a:b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one with the waggly tail</a:t>
            </a:r>
            <a:b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is that doggie in the window?</a:t>
            </a:r>
            <a:b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 hope that doggie's for sale</a:t>
            </a:r>
          </a:p>
        </p:txBody>
      </p:sp>
    </p:spTree>
    <p:extLst>
      <p:ext uri="{BB962C8B-B14F-4D97-AF65-F5344CB8AC3E}">
        <p14:creationId xmlns:p14="http://schemas.microsoft.com/office/powerpoint/2010/main" val="81285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4182" y="252321"/>
            <a:ext cx="8911687" cy="50130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Checkers speech</a:t>
            </a:r>
            <a:endParaRPr lang="en-GB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843305" y="2126953"/>
            <a:ext cx="734869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“we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did get something—a gift—after the election.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man down in Texas heard Pat on the radio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mention the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fact that our two youngsters would like to have a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And, believe it or not, the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day before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we left on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campaign trip we got a message from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Union 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Station in Baltimore saying they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had a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package for us.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know what it was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 It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was a little cocker spaniel dog in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crate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he'd 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sent all the way from Texas. Black and white spotted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And our little girl—Tricia, the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6-year-old—named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it Checkers. And you know, the kids, like all kids, love the dog and I just want to say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right now, that regardless of what they say about it, we're gonna keep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it!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2" y="1517301"/>
            <a:ext cx="4465255" cy="53406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677" y="1058959"/>
            <a:ext cx="3530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Nixon publicity (paid by Fund)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040847" y="975146"/>
            <a:ext cx="6659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Nixon…details expenses….wife does not have Mink Coat..</a:t>
            </a:r>
          </a:p>
          <a:p>
            <a:r>
              <a:rPr lang="en-GB" dirty="0" smtClean="0"/>
              <a:t>…good Republican “cloth coat”…then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883499" y="5998867"/>
            <a:ext cx="7228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Response overwhelming positive…Nixon remains VP candidate</a:t>
            </a:r>
          </a:p>
          <a:p>
            <a:r>
              <a:rPr lang="en-GB" dirty="0" smtClean="0"/>
              <a:t>…and forever known as “Tricky Dick”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5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1752" y="104564"/>
            <a:ext cx="8911687" cy="1280890"/>
          </a:xfrm>
        </p:spPr>
        <p:txBody>
          <a:bodyPr/>
          <a:lstStyle/>
          <a:p>
            <a:r>
              <a:rPr lang="en-GB" dirty="0" smtClean="0"/>
              <a:t>Democrat candidate Adlai Stevenson</a:t>
            </a:r>
            <a:endParaRPr lang="en-GB" dirty="0"/>
          </a:p>
        </p:txBody>
      </p:sp>
      <p:pic>
        <p:nvPicPr>
          <p:cNvPr id="5122" name="Picture 2" descr="Adlai Stevenson 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9" y="758537"/>
            <a:ext cx="11963400" cy="60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67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003" y="334526"/>
            <a:ext cx="10972350" cy="1280890"/>
          </a:xfrm>
        </p:spPr>
        <p:txBody>
          <a:bodyPr/>
          <a:lstStyle/>
          <a:p>
            <a:r>
              <a:rPr lang="en-GB" dirty="0" smtClean="0"/>
              <a:t>Democrat Candidate…no chance vs war hero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255" y="1193187"/>
            <a:ext cx="11867745" cy="5030968"/>
          </a:xfrm>
        </p:spPr>
        <p:txBody>
          <a:bodyPr>
            <a:normAutofit fontScale="925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About Nixon “was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kind of politician who would cut down a redwood tree, and then mount the stump and make a speech for [tree] conservation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  <a:endParaRPr lang="en-GB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“Uncomfortable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with the carnival side of elections, Stevenson tried to be a man for the people, not of them; a man of reason talking sense, not manipulation or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sentiment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“egghead "speech “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eggheads of the world unite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you have nothing to lose but your yolks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!“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Attacks McCarthy, defends Alger Hiss …accused of being “soft on Communism” and gays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 gentleman: Declines release letter from Eisenhower to Marshall in 1944 wanting to divorce his wife and marry Kate Summerville….(Marshall rejected)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667991" y="6334780"/>
            <a:ext cx="5961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politics….no room for gentlemen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86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328" y="89089"/>
            <a:ext cx="10259471" cy="1280890"/>
          </a:xfrm>
        </p:spPr>
        <p:txBody>
          <a:bodyPr/>
          <a:lstStyle/>
          <a:p>
            <a:r>
              <a:rPr lang="en-GB" dirty="0" smtClean="0"/>
              <a:t>Adlai Stevenson poster…New Deal forever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32" y="914399"/>
            <a:ext cx="11972868" cy="576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2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7" y="130629"/>
            <a:ext cx="12111613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7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24" y="68094"/>
            <a:ext cx="11961576" cy="678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9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98" y="0"/>
            <a:ext cx="11858017" cy="698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79937</TotalTime>
  <Words>1269</Words>
  <Application>Microsoft Office PowerPoint</Application>
  <PresentationFormat>Widescreen</PresentationFormat>
  <Paragraphs>174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Microsoft YaHei UI Light</vt:lpstr>
      <vt:lpstr>Arial</vt:lpstr>
      <vt:lpstr>Calibri</vt:lpstr>
      <vt:lpstr>Century Gothic</vt:lpstr>
      <vt:lpstr>Wingdings 3</vt:lpstr>
      <vt:lpstr>Wisp</vt:lpstr>
      <vt:lpstr>Checkers: most famous dog in US </vt:lpstr>
      <vt:lpstr>Checkers speech (September 1952)</vt:lpstr>
      <vt:lpstr>Checkers speech</vt:lpstr>
      <vt:lpstr>Democrat candidate Adlai Stevenson</vt:lpstr>
      <vt:lpstr>Democrat Candidate…no chance vs war hero</vt:lpstr>
      <vt:lpstr>Adlai Stevenson poster…New Deal forever</vt:lpstr>
      <vt:lpstr>PowerPoint Presentation</vt:lpstr>
      <vt:lpstr>PowerPoint Presentation</vt:lpstr>
      <vt:lpstr>PowerPoint Presentation</vt:lpstr>
      <vt:lpstr>Republican Landslide</vt:lpstr>
      <vt:lpstr>Eisenhower Presidency (1952-1960)</vt:lpstr>
      <vt:lpstr>Eisenhower quotes</vt:lpstr>
      <vt:lpstr>US Highways Act 1956</vt:lpstr>
      <vt:lpstr>US Highway System 1935</vt:lpstr>
      <vt:lpstr>US interstate freeway system 1965</vt:lpstr>
      <vt:lpstr>Interstate 5, Glendale California 1957 </vt:lpstr>
      <vt:lpstr>Impact of Highway System</vt:lpstr>
      <vt:lpstr>The affluent Society</vt:lpstr>
      <vt:lpstr>Population 1950- 1960</vt:lpstr>
      <vt:lpstr>Economy 1950’s</vt:lpstr>
      <vt:lpstr>1950’s….The Golden Age (white males)</vt:lpstr>
      <vt:lpstr>1957 De Soto Firelite</vt:lpstr>
      <vt:lpstr>1957 Chevrolet Bel Air Convertible</vt:lpstr>
      <vt:lpstr>1959 Cadillac Biarritz</vt:lpstr>
      <vt:lpstr>Patti Page (1952)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2219</cp:revision>
  <dcterms:created xsi:type="dcterms:W3CDTF">2023-02-02T12:46:22Z</dcterms:created>
  <dcterms:modified xsi:type="dcterms:W3CDTF">2025-03-17T16:33:46Z</dcterms:modified>
</cp:coreProperties>
</file>